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8D866-6A08-4FE2-8D9E-71B033808A83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7BA5BA-6099-41EE-A7B2-9287F8E06232}">
      <dgm:prSet/>
      <dgm:spPr/>
      <dgm:t>
        <a:bodyPr/>
        <a:lstStyle/>
        <a:p>
          <a:r>
            <a:rPr lang="en-US"/>
            <a:t>Using a sample of 200 runners, what is the estimated finish time for runners whose half marathon split in 62 minutes?  </a:t>
          </a:r>
        </a:p>
      </dgm:t>
    </dgm:pt>
    <dgm:pt modelId="{E24855CE-8429-46EF-A0AD-A319DF1F83C0}" type="parTrans" cxnId="{2B5154DA-FC44-42BC-99C4-17BF691FA97F}">
      <dgm:prSet/>
      <dgm:spPr/>
      <dgm:t>
        <a:bodyPr/>
        <a:lstStyle/>
        <a:p>
          <a:endParaRPr lang="en-US"/>
        </a:p>
      </dgm:t>
    </dgm:pt>
    <dgm:pt modelId="{2EA8ECA8-2D74-4130-A547-28755784E1CC}" type="sibTrans" cxnId="{2B5154DA-FC44-42BC-99C4-17BF691FA97F}">
      <dgm:prSet/>
      <dgm:spPr/>
      <dgm:t>
        <a:bodyPr/>
        <a:lstStyle/>
        <a:p>
          <a:endParaRPr lang="en-US"/>
        </a:p>
      </dgm:t>
    </dgm:pt>
    <dgm:pt modelId="{BA484500-D70A-48C8-B02D-D177BFEAD66D}">
      <dgm:prSet/>
      <dgm:spPr/>
      <dgm:t>
        <a:bodyPr/>
        <a:lstStyle/>
        <a:p>
          <a:r>
            <a:rPr lang="en-US"/>
            <a:t>Why 62 minutes? </a:t>
          </a:r>
        </a:p>
      </dgm:t>
    </dgm:pt>
    <dgm:pt modelId="{046F3537-A941-4071-B36E-987E19F52291}" type="parTrans" cxnId="{A6491D52-099C-4585-9A58-C60307A64DD0}">
      <dgm:prSet/>
      <dgm:spPr/>
      <dgm:t>
        <a:bodyPr/>
        <a:lstStyle/>
        <a:p>
          <a:endParaRPr lang="en-US"/>
        </a:p>
      </dgm:t>
    </dgm:pt>
    <dgm:pt modelId="{0869E0EC-7479-4F22-894C-810133EF5677}" type="sibTrans" cxnId="{A6491D52-099C-4585-9A58-C60307A64DD0}">
      <dgm:prSet/>
      <dgm:spPr/>
      <dgm:t>
        <a:bodyPr/>
        <a:lstStyle/>
        <a:p>
          <a:endParaRPr lang="en-US"/>
        </a:p>
      </dgm:t>
    </dgm:pt>
    <dgm:pt modelId="{4BB59E35-EF03-4307-865D-B2EC356EFD8E}">
      <dgm:prSet/>
      <dgm:spPr/>
      <dgm:t>
        <a:bodyPr/>
        <a:lstStyle/>
        <a:p>
          <a:r>
            <a:rPr lang="en-US"/>
            <a:t>The fastest half splits in the first 200 runners are around </a:t>
          </a:r>
          <a:r>
            <a:rPr lang="en-US" b="1"/>
            <a:t>1 hour 2 minutes (≈62 minutes)</a:t>
          </a:r>
          <a:r>
            <a:rPr lang="en-US"/>
            <a:t>.</a:t>
          </a:r>
        </a:p>
      </dgm:t>
    </dgm:pt>
    <dgm:pt modelId="{4FAED28C-16DD-43E6-A125-B617F76A3B9E}" type="parTrans" cxnId="{093A7DE3-51B2-4A89-BDF4-80A24D0692C5}">
      <dgm:prSet/>
      <dgm:spPr/>
      <dgm:t>
        <a:bodyPr/>
        <a:lstStyle/>
        <a:p>
          <a:endParaRPr lang="en-US"/>
        </a:p>
      </dgm:t>
    </dgm:pt>
    <dgm:pt modelId="{D72C792B-6964-4C10-84FE-B879FC2B8D97}" type="sibTrans" cxnId="{093A7DE3-51B2-4A89-BDF4-80A24D0692C5}">
      <dgm:prSet/>
      <dgm:spPr/>
      <dgm:t>
        <a:bodyPr/>
        <a:lstStyle/>
        <a:p>
          <a:endParaRPr lang="en-US"/>
        </a:p>
      </dgm:t>
    </dgm:pt>
    <dgm:pt modelId="{FEAFA743-B0A9-40FB-B730-771C2989F017}">
      <dgm:prSet/>
      <dgm:spPr/>
      <dgm:t>
        <a:bodyPr/>
        <a:lstStyle/>
        <a:p>
          <a:r>
            <a:rPr lang="en-US"/>
            <a:t>The slowest half splits in that group are closer to </a:t>
          </a:r>
          <a:r>
            <a:rPr lang="en-US" b="1"/>
            <a:t>1 hour 16 minutes (≈76 minutes)</a:t>
          </a:r>
          <a:r>
            <a:rPr lang="en-US"/>
            <a:t>.</a:t>
          </a:r>
        </a:p>
      </dgm:t>
    </dgm:pt>
    <dgm:pt modelId="{002B9DFE-9F5E-4EFE-916B-60B822553DEE}" type="parTrans" cxnId="{8F7C0E97-88A5-40CF-BB77-B7F0D3ACA91A}">
      <dgm:prSet/>
      <dgm:spPr/>
      <dgm:t>
        <a:bodyPr/>
        <a:lstStyle/>
        <a:p>
          <a:endParaRPr lang="en-US"/>
        </a:p>
      </dgm:t>
    </dgm:pt>
    <dgm:pt modelId="{A862DF9A-F5E7-469F-8AF7-249E90535139}" type="sibTrans" cxnId="{8F7C0E97-88A5-40CF-BB77-B7F0D3ACA91A}">
      <dgm:prSet/>
      <dgm:spPr/>
      <dgm:t>
        <a:bodyPr/>
        <a:lstStyle/>
        <a:p>
          <a:endParaRPr lang="en-US"/>
        </a:p>
      </dgm:t>
    </dgm:pt>
    <dgm:pt modelId="{D966F190-BEF1-4440-B902-F17C212DD51F}">
      <dgm:prSet/>
      <dgm:spPr/>
      <dgm:t>
        <a:bodyPr/>
        <a:lstStyle/>
        <a:p>
          <a:r>
            <a:rPr lang="en-US"/>
            <a:t>Most elite runners in the first 200 finishers hit the halfway mark between </a:t>
          </a:r>
          <a:r>
            <a:rPr lang="en-US" b="1"/>
            <a:t>1:02 and 1:14</a:t>
          </a:r>
          <a:r>
            <a:rPr lang="en-US"/>
            <a:t>.</a:t>
          </a:r>
        </a:p>
      </dgm:t>
    </dgm:pt>
    <dgm:pt modelId="{F918DD09-A68B-4B69-99AA-C85A71E70857}" type="parTrans" cxnId="{18F3B771-D6A2-4C72-93EA-919116506B13}">
      <dgm:prSet/>
      <dgm:spPr/>
      <dgm:t>
        <a:bodyPr/>
        <a:lstStyle/>
        <a:p>
          <a:endParaRPr lang="en-US"/>
        </a:p>
      </dgm:t>
    </dgm:pt>
    <dgm:pt modelId="{94C60822-A99A-41A1-A154-67B6D5C63811}" type="sibTrans" cxnId="{18F3B771-D6A2-4C72-93EA-919116506B13}">
      <dgm:prSet/>
      <dgm:spPr/>
      <dgm:t>
        <a:bodyPr/>
        <a:lstStyle/>
        <a:p>
          <a:endParaRPr lang="en-US"/>
        </a:p>
      </dgm:t>
    </dgm:pt>
    <dgm:pt modelId="{6026D1EE-B620-4D39-B5CC-302BB3027236}" type="pres">
      <dgm:prSet presAssocID="{4D88D866-6A08-4FE2-8D9E-71B033808A83}" presName="Name0" presStyleCnt="0">
        <dgm:presLayoutVars>
          <dgm:dir/>
          <dgm:resizeHandles val="exact"/>
        </dgm:presLayoutVars>
      </dgm:prSet>
      <dgm:spPr/>
    </dgm:pt>
    <dgm:pt modelId="{1171E2B3-C0A3-4B31-945F-D6FA2D9C9D6B}" type="pres">
      <dgm:prSet presAssocID="{BC7BA5BA-6099-41EE-A7B2-9287F8E06232}" presName="parAndChTx" presStyleLbl="node1" presStyleIdx="0" presStyleCnt="2">
        <dgm:presLayoutVars>
          <dgm:bulletEnabled val="1"/>
        </dgm:presLayoutVars>
      </dgm:prSet>
      <dgm:spPr/>
    </dgm:pt>
    <dgm:pt modelId="{C89565C1-D901-428C-BE76-4AEB3B978673}" type="pres">
      <dgm:prSet presAssocID="{2EA8ECA8-2D74-4130-A547-28755784E1CC}" presName="parAndChSpace" presStyleCnt="0"/>
      <dgm:spPr/>
    </dgm:pt>
    <dgm:pt modelId="{82A69C08-79B7-4B81-B724-CFA005EB91B4}" type="pres">
      <dgm:prSet presAssocID="{BA484500-D70A-48C8-B02D-D177BFEAD66D}" presName="parAndChTx" presStyleLbl="node1" presStyleIdx="1" presStyleCnt="2">
        <dgm:presLayoutVars>
          <dgm:bulletEnabled val="1"/>
        </dgm:presLayoutVars>
      </dgm:prSet>
      <dgm:spPr/>
    </dgm:pt>
  </dgm:ptLst>
  <dgm:cxnLst>
    <dgm:cxn modelId="{CB146F4F-5704-47F8-81AF-EAFCBF7815F9}" type="presOf" srcId="{FEAFA743-B0A9-40FB-B730-771C2989F017}" destId="{82A69C08-79B7-4B81-B724-CFA005EB91B4}" srcOrd="0" destOrd="2" presId="urn:microsoft.com/office/officeart/2005/8/layout/hChevron3"/>
    <dgm:cxn modelId="{18F3B771-D6A2-4C72-93EA-919116506B13}" srcId="{BA484500-D70A-48C8-B02D-D177BFEAD66D}" destId="{D966F190-BEF1-4440-B902-F17C212DD51F}" srcOrd="2" destOrd="0" parTransId="{F918DD09-A68B-4B69-99AA-C85A71E70857}" sibTransId="{94C60822-A99A-41A1-A154-67B6D5C63811}"/>
    <dgm:cxn modelId="{A6491D52-099C-4585-9A58-C60307A64DD0}" srcId="{4D88D866-6A08-4FE2-8D9E-71B033808A83}" destId="{BA484500-D70A-48C8-B02D-D177BFEAD66D}" srcOrd="1" destOrd="0" parTransId="{046F3537-A941-4071-B36E-987E19F52291}" sibTransId="{0869E0EC-7479-4F22-894C-810133EF5677}"/>
    <dgm:cxn modelId="{DAF6C058-FE09-410F-B67F-A2F62A3C9284}" type="presOf" srcId="{D966F190-BEF1-4440-B902-F17C212DD51F}" destId="{82A69C08-79B7-4B81-B724-CFA005EB91B4}" srcOrd="0" destOrd="3" presId="urn:microsoft.com/office/officeart/2005/8/layout/hChevron3"/>
    <dgm:cxn modelId="{323B1289-FDE5-4820-9B77-99CC71A7CAD4}" type="presOf" srcId="{4BB59E35-EF03-4307-865D-B2EC356EFD8E}" destId="{82A69C08-79B7-4B81-B724-CFA005EB91B4}" srcOrd="0" destOrd="1" presId="urn:microsoft.com/office/officeart/2005/8/layout/hChevron3"/>
    <dgm:cxn modelId="{8F7C0E97-88A5-40CF-BB77-B7F0D3ACA91A}" srcId="{BA484500-D70A-48C8-B02D-D177BFEAD66D}" destId="{FEAFA743-B0A9-40FB-B730-771C2989F017}" srcOrd="1" destOrd="0" parTransId="{002B9DFE-9F5E-4EFE-916B-60B822553DEE}" sibTransId="{A862DF9A-F5E7-469F-8AF7-249E90535139}"/>
    <dgm:cxn modelId="{5E6A34A9-B14D-47E8-A341-E71BCABD23E5}" type="presOf" srcId="{BA484500-D70A-48C8-B02D-D177BFEAD66D}" destId="{82A69C08-79B7-4B81-B724-CFA005EB91B4}" srcOrd="0" destOrd="0" presId="urn:microsoft.com/office/officeart/2005/8/layout/hChevron3"/>
    <dgm:cxn modelId="{2B5154DA-FC44-42BC-99C4-17BF691FA97F}" srcId="{4D88D866-6A08-4FE2-8D9E-71B033808A83}" destId="{BC7BA5BA-6099-41EE-A7B2-9287F8E06232}" srcOrd="0" destOrd="0" parTransId="{E24855CE-8429-46EF-A0AD-A319DF1F83C0}" sibTransId="{2EA8ECA8-2D74-4130-A547-28755784E1CC}"/>
    <dgm:cxn modelId="{093A7DE3-51B2-4A89-BDF4-80A24D0692C5}" srcId="{BA484500-D70A-48C8-B02D-D177BFEAD66D}" destId="{4BB59E35-EF03-4307-865D-B2EC356EFD8E}" srcOrd="0" destOrd="0" parTransId="{4FAED28C-16DD-43E6-A125-B617F76A3B9E}" sibTransId="{D72C792B-6964-4C10-84FE-B879FC2B8D97}"/>
    <dgm:cxn modelId="{5ECDFDF3-BA10-4FEB-8CF9-8DD6AEDD1323}" type="presOf" srcId="{BC7BA5BA-6099-41EE-A7B2-9287F8E06232}" destId="{1171E2B3-C0A3-4B31-945F-D6FA2D9C9D6B}" srcOrd="0" destOrd="0" presId="urn:microsoft.com/office/officeart/2005/8/layout/hChevron3"/>
    <dgm:cxn modelId="{60591AF8-D00C-40B5-BB33-B4D57BED193C}" type="presOf" srcId="{4D88D866-6A08-4FE2-8D9E-71B033808A83}" destId="{6026D1EE-B620-4D39-B5CC-302BB3027236}" srcOrd="0" destOrd="0" presId="urn:microsoft.com/office/officeart/2005/8/layout/hChevron3"/>
    <dgm:cxn modelId="{6BB25A15-748B-4E84-B8A0-D4106ADD2907}" type="presParOf" srcId="{6026D1EE-B620-4D39-B5CC-302BB3027236}" destId="{1171E2B3-C0A3-4B31-945F-D6FA2D9C9D6B}" srcOrd="0" destOrd="0" presId="urn:microsoft.com/office/officeart/2005/8/layout/hChevron3"/>
    <dgm:cxn modelId="{E2E867F8-31B9-4962-A03B-D598449CEC31}" type="presParOf" srcId="{6026D1EE-B620-4D39-B5CC-302BB3027236}" destId="{C89565C1-D901-428C-BE76-4AEB3B978673}" srcOrd="1" destOrd="0" presId="urn:microsoft.com/office/officeart/2005/8/layout/hChevron3"/>
    <dgm:cxn modelId="{86FFFB57-93AB-480E-BE79-041FF97054C0}" type="presParOf" srcId="{6026D1EE-B620-4D39-B5CC-302BB3027236}" destId="{82A69C08-79B7-4B81-B724-CFA005EB91B4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F37CF0-7CBF-4C25-A09B-8FF1EA5C2E0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513FC58-40F2-4A80-91AE-D43E57B0B6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 time pacing decisions. </a:t>
          </a:r>
        </a:p>
      </dgm:t>
    </dgm:pt>
    <dgm:pt modelId="{4CF21584-8B08-4153-8232-D169CDE79559}" type="parTrans" cxnId="{55F08808-992C-48BC-91D8-E1AC89C7D021}">
      <dgm:prSet/>
      <dgm:spPr/>
      <dgm:t>
        <a:bodyPr/>
        <a:lstStyle/>
        <a:p>
          <a:endParaRPr lang="en-US"/>
        </a:p>
      </dgm:t>
    </dgm:pt>
    <dgm:pt modelId="{54E9C0AB-A5BF-4233-9681-D0E1FB6CF6A6}" type="sibTrans" cxnId="{55F08808-992C-48BC-91D8-E1AC89C7D021}">
      <dgm:prSet/>
      <dgm:spPr/>
      <dgm:t>
        <a:bodyPr/>
        <a:lstStyle/>
        <a:p>
          <a:endParaRPr lang="en-US"/>
        </a:p>
      </dgm:t>
    </dgm:pt>
    <dgm:pt modelId="{FAA6B089-C18D-4598-A3D4-D3F3830DD6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Goal setting strategy. </a:t>
          </a:r>
        </a:p>
      </dgm:t>
    </dgm:pt>
    <dgm:pt modelId="{0C5B8639-576D-434E-8618-8CAAC669907B}" type="parTrans" cxnId="{5BF11C4D-39F4-48F5-A0AC-E556BF4BB5B1}">
      <dgm:prSet/>
      <dgm:spPr/>
      <dgm:t>
        <a:bodyPr/>
        <a:lstStyle/>
        <a:p>
          <a:endParaRPr lang="en-US"/>
        </a:p>
      </dgm:t>
    </dgm:pt>
    <dgm:pt modelId="{92D93105-B833-4535-A25B-8CBDA52AA796}" type="sibTrans" cxnId="{5BF11C4D-39F4-48F5-A0AC-E556BF4BB5B1}">
      <dgm:prSet/>
      <dgm:spPr/>
      <dgm:t>
        <a:bodyPr/>
        <a:lstStyle/>
        <a:p>
          <a:endParaRPr lang="en-US"/>
        </a:p>
      </dgm:t>
    </dgm:pt>
    <dgm:pt modelId="{18CB8A75-74D9-400B-800F-5989E7CF71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Performance analysis. </a:t>
          </a:r>
        </a:p>
      </dgm:t>
    </dgm:pt>
    <dgm:pt modelId="{5ABE9945-8241-4078-8673-C37F6CA7DD30}" type="parTrans" cxnId="{C317185A-055B-49C0-BB97-0165095113CC}">
      <dgm:prSet/>
      <dgm:spPr/>
      <dgm:t>
        <a:bodyPr/>
        <a:lstStyle/>
        <a:p>
          <a:endParaRPr lang="en-US"/>
        </a:p>
      </dgm:t>
    </dgm:pt>
    <dgm:pt modelId="{191DE9CA-1058-4BF5-BEDD-7446DF2FF3E6}" type="sibTrans" cxnId="{C317185A-055B-49C0-BB97-0165095113CC}">
      <dgm:prSet/>
      <dgm:spPr/>
      <dgm:t>
        <a:bodyPr/>
        <a:lstStyle/>
        <a:p>
          <a:endParaRPr lang="en-US"/>
        </a:p>
      </dgm:t>
    </dgm:pt>
    <dgm:pt modelId="{118AF6D5-F458-4CFE-B2DA-79A3BB91F300}" type="pres">
      <dgm:prSet presAssocID="{39F37CF0-7CBF-4C25-A09B-8FF1EA5C2E02}" presName="root" presStyleCnt="0">
        <dgm:presLayoutVars>
          <dgm:dir/>
          <dgm:resizeHandles val="exact"/>
        </dgm:presLayoutVars>
      </dgm:prSet>
      <dgm:spPr/>
    </dgm:pt>
    <dgm:pt modelId="{9F7AEF04-5B2E-44EF-A85F-2F068F95EEF8}" type="pres">
      <dgm:prSet presAssocID="{B513FC58-40F2-4A80-91AE-D43E57B0B667}" presName="compNode" presStyleCnt="0"/>
      <dgm:spPr/>
    </dgm:pt>
    <dgm:pt modelId="{AF5A743E-7312-4A39-B9CB-2D4B3C91D6BC}" type="pres">
      <dgm:prSet presAssocID="{B513FC58-40F2-4A80-91AE-D43E57B0B667}" presName="iconBgRect" presStyleLbl="bgShp" presStyleIdx="0" presStyleCnt="3"/>
      <dgm:spPr/>
    </dgm:pt>
    <dgm:pt modelId="{FD5C0E3E-7207-43F1-855B-3257616E3032}" type="pres">
      <dgm:prSet presAssocID="{B513FC58-40F2-4A80-91AE-D43E57B0B6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5FB8D52-735C-41B0-8F94-B62F6AF10E83}" type="pres">
      <dgm:prSet presAssocID="{B513FC58-40F2-4A80-91AE-D43E57B0B667}" presName="spaceRect" presStyleCnt="0"/>
      <dgm:spPr/>
    </dgm:pt>
    <dgm:pt modelId="{E3FF6630-3720-4317-867E-D519250B9686}" type="pres">
      <dgm:prSet presAssocID="{B513FC58-40F2-4A80-91AE-D43E57B0B667}" presName="textRect" presStyleLbl="revTx" presStyleIdx="0" presStyleCnt="3">
        <dgm:presLayoutVars>
          <dgm:chMax val="1"/>
          <dgm:chPref val="1"/>
        </dgm:presLayoutVars>
      </dgm:prSet>
      <dgm:spPr/>
    </dgm:pt>
    <dgm:pt modelId="{1CD34730-BEC1-44DC-B659-13C8E6065BBA}" type="pres">
      <dgm:prSet presAssocID="{54E9C0AB-A5BF-4233-9681-D0E1FB6CF6A6}" presName="sibTrans" presStyleCnt="0"/>
      <dgm:spPr/>
    </dgm:pt>
    <dgm:pt modelId="{10051AFA-A631-4352-9C8A-E524EC609B89}" type="pres">
      <dgm:prSet presAssocID="{FAA6B089-C18D-4598-A3D4-D3F3830DD6FB}" presName="compNode" presStyleCnt="0"/>
      <dgm:spPr/>
    </dgm:pt>
    <dgm:pt modelId="{04E0C547-C8B6-452B-91A4-4D608A1BF05F}" type="pres">
      <dgm:prSet presAssocID="{FAA6B089-C18D-4598-A3D4-D3F3830DD6FB}" presName="iconBgRect" presStyleLbl="bgShp" presStyleIdx="1" presStyleCnt="3"/>
      <dgm:spPr/>
    </dgm:pt>
    <dgm:pt modelId="{EFAA7568-2044-4427-9880-E34EF0D52030}" type="pres">
      <dgm:prSet presAssocID="{FAA6B089-C18D-4598-A3D4-D3F3830DD6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6374BA9-E008-45BD-8A54-1C0335D4EC08}" type="pres">
      <dgm:prSet presAssocID="{FAA6B089-C18D-4598-A3D4-D3F3830DD6FB}" presName="spaceRect" presStyleCnt="0"/>
      <dgm:spPr/>
    </dgm:pt>
    <dgm:pt modelId="{20D46AA7-2CDA-4828-8194-997B1A038DC5}" type="pres">
      <dgm:prSet presAssocID="{FAA6B089-C18D-4598-A3D4-D3F3830DD6FB}" presName="textRect" presStyleLbl="revTx" presStyleIdx="1" presStyleCnt="3">
        <dgm:presLayoutVars>
          <dgm:chMax val="1"/>
          <dgm:chPref val="1"/>
        </dgm:presLayoutVars>
      </dgm:prSet>
      <dgm:spPr/>
    </dgm:pt>
    <dgm:pt modelId="{3A9120D7-281D-494A-ACE9-BD29E7971FB2}" type="pres">
      <dgm:prSet presAssocID="{92D93105-B833-4535-A25B-8CBDA52AA796}" presName="sibTrans" presStyleCnt="0"/>
      <dgm:spPr/>
    </dgm:pt>
    <dgm:pt modelId="{E2992D2E-7D34-4BC5-8C56-1A60C19002DC}" type="pres">
      <dgm:prSet presAssocID="{18CB8A75-74D9-400B-800F-5989E7CF7173}" presName="compNode" presStyleCnt="0"/>
      <dgm:spPr/>
    </dgm:pt>
    <dgm:pt modelId="{2AFF8FB8-9041-405E-BB9E-FF82FEFD161D}" type="pres">
      <dgm:prSet presAssocID="{18CB8A75-74D9-400B-800F-5989E7CF7173}" presName="iconBgRect" presStyleLbl="bgShp" presStyleIdx="2" presStyleCnt="3"/>
      <dgm:spPr/>
    </dgm:pt>
    <dgm:pt modelId="{334599D6-6A1C-4A98-8D8E-56470100D375}" type="pres">
      <dgm:prSet presAssocID="{18CB8A75-74D9-400B-800F-5989E7CF71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1FB21AB-2366-4B71-9481-FF9C589E08DA}" type="pres">
      <dgm:prSet presAssocID="{18CB8A75-74D9-400B-800F-5989E7CF7173}" presName="spaceRect" presStyleCnt="0"/>
      <dgm:spPr/>
    </dgm:pt>
    <dgm:pt modelId="{43C33CEA-387A-4439-915A-AC2B9DA08C88}" type="pres">
      <dgm:prSet presAssocID="{18CB8A75-74D9-400B-800F-5989E7CF71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F08808-992C-48BC-91D8-E1AC89C7D021}" srcId="{39F37CF0-7CBF-4C25-A09B-8FF1EA5C2E02}" destId="{B513FC58-40F2-4A80-91AE-D43E57B0B667}" srcOrd="0" destOrd="0" parTransId="{4CF21584-8B08-4153-8232-D169CDE79559}" sibTransId="{54E9C0AB-A5BF-4233-9681-D0E1FB6CF6A6}"/>
    <dgm:cxn modelId="{9DEF1647-1973-407C-B831-E39476489834}" type="presOf" srcId="{39F37CF0-7CBF-4C25-A09B-8FF1EA5C2E02}" destId="{118AF6D5-F458-4CFE-B2DA-79A3BB91F300}" srcOrd="0" destOrd="0" presId="urn:microsoft.com/office/officeart/2018/5/layout/IconCircleLabelList"/>
    <dgm:cxn modelId="{5BF11C4D-39F4-48F5-A0AC-E556BF4BB5B1}" srcId="{39F37CF0-7CBF-4C25-A09B-8FF1EA5C2E02}" destId="{FAA6B089-C18D-4598-A3D4-D3F3830DD6FB}" srcOrd="1" destOrd="0" parTransId="{0C5B8639-576D-434E-8618-8CAAC669907B}" sibTransId="{92D93105-B833-4535-A25B-8CBDA52AA796}"/>
    <dgm:cxn modelId="{C317185A-055B-49C0-BB97-0165095113CC}" srcId="{39F37CF0-7CBF-4C25-A09B-8FF1EA5C2E02}" destId="{18CB8A75-74D9-400B-800F-5989E7CF7173}" srcOrd="2" destOrd="0" parTransId="{5ABE9945-8241-4078-8673-C37F6CA7DD30}" sibTransId="{191DE9CA-1058-4BF5-BEDD-7446DF2FF3E6}"/>
    <dgm:cxn modelId="{46165C84-E86F-444D-B1BD-84B67C55CF6F}" type="presOf" srcId="{FAA6B089-C18D-4598-A3D4-D3F3830DD6FB}" destId="{20D46AA7-2CDA-4828-8194-997B1A038DC5}" srcOrd="0" destOrd="0" presId="urn:microsoft.com/office/officeart/2018/5/layout/IconCircleLabelList"/>
    <dgm:cxn modelId="{C8C2FF98-1A56-4C16-AE79-FA80F028F135}" type="presOf" srcId="{B513FC58-40F2-4A80-91AE-D43E57B0B667}" destId="{E3FF6630-3720-4317-867E-D519250B9686}" srcOrd="0" destOrd="0" presId="urn:microsoft.com/office/officeart/2018/5/layout/IconCircleLabelList"/>
    <dgm:cxn modelId="{FFB750C1-EC5A-45E9-9A96-731AFDB3E838}" type="presOf" srcId="{18CB8A75-74D9-400B-800F-5989E7CF7173}" destId="{43C33CEA-387A-4439-915A-AC2B9DA08C88}" srcOrd="0" destOrd="0" presId="urn:microsoft.com/office/officeart/2018/5/layout/IconCircleLabelList"/>
    <dgm:cxn modelId="{B5977A20-D97B-48B8-B3BC-D8C1D1BD3AF2}" type="presParOf" srcId="{118AF6D5-F458-4CFE-B2DA-79A3BB91F300}" destId="{9F7AEF04-5B2E-44EF-A85F-2F068F95EEF8}" srcOrd="0" destOrd="0" presId="urn:microsoft.com/office/officeart/2018/5/layout/IconCircleLabelList"/>
    <dgm:cxn modelId="{CF63383B-6D5C-4786-A0D8-8CB248B43338}" type="presParOf" srcId="{9F7AEF04-5B2E-44EF-A85F-2F068F95EEF8}" destId="{AF5A743E-7312-4A39-B9CB-2D4B3C91D6BC}" srcOrd="0" destOrd="0" presId="urn:microsoft.com/office/officeart/2018/5/layout/IconCircleLabelList"/>
    <dgm:cxn modelId="{06D26131-B239-4594-88D6-36102CA22DC1}" type="presParOf" srcId="{9F7AEF04-5B2E-44EF-A85F-2F068F95EEF8}" destId="{FD5C0E3E-7207-43F1-855B-3257616E3032}" srcOrd="1" destOrd="0" presId="urn:microsoft.com/office/officeart/2018/5/layout/IconCircleLabelList"/>
    <dgm:cxn modelId="{FA8402D6-A5C5-423E-B7D1-E27C8A872404}" type="presParOf" srcId="{9F7AEF04-5B2E-44EF-A85F-2F068F95EEF8}" destId="{55FB8D52-735C-41B0-8F94-B62F6AF10E83}" srcOrd="2" destOrd="0" presId="urn:microsoft.com/office/officeart/2018/5/layout/IconCircleLabelList"/>
    <dgm:cxn modelId="{272A3FA5-B67F-4EA2-B595-84C899D20A1A}" type="presParOf" srcId="{9F7AEF04-5B2E-44EF-A85F-2F068F95EEF8}" destId="{E3FF6630-3720-4317-867E-D519250B9686}" srcOrd="3" destOrd="0" presId="urn:microsoft.com/office/officeart/2018/5/layout/IconCircleLabelList"/>
    <dgm:cxn modelId="{8B956237-995E-477D-88B5-4A3AFC026F4D}" type="presParOf" srcId="{118AF6D5-F458-4CFE-B2DA-79A3BB91F300}" destId="{1CD34730-BEC1-44DC-B659-13C8E6065BBA}" srcOrd="1" destOrd="0" presId="urn:microsoft.com/office/officeart/2018/5/layout/IconCircleLabelList"/>
    <dgm:cxn modelId="{3C8E447E-E5FB-45C3-AA55-0497E0DC588B}" type="presParOf" srcId="{118AF6D5-F458-4CFE-B2DA-79A3BB91F300}" destId="{10051AFA-A631-4352-9C8A-E524EC609B89}" srcOrd="2" destOrd="0" presId="urn:microsoft.com/office/officeart/2018/5/layout/IconCircleLabelList"/>
    <dgm:cxn modelId="{CCC9966E-41C2-4657-A6BD-F286E6E4EE1E}" type="presParOf" srcId="{10051AFA-A631-4352-9C8A-E524EC609B89}" destId="{04E0C547-C8B6-452B-91A4-4D608A1BF05F}" srcOrd="0" destOrd="0" presId="urn:microsoft.com/office/officeart/2018/5/layout/IconCircleLabelList"/>
    <dgm:cxn modelId="{9C29B378-56EB-431D-8263-A072FD970AAC}" type="presParOf" srcId="{10051AFA-A631-4352-9C8A-E524EC609B89}" destId="{EFAA7568-2044-4427-9880-E34EF0D52030}" srcOrd="1" destOrd="0" presId="urn:microsoft.com/office/officeart/2018/5/layout/IconCircleLabelList"/>
    <dgm:cxn modelId="{1B37498C-9CBF-4AC2-BCD1-C638599B8DF5}" type="presParOf" srcId="{10051AFA-A631-4352-9C8A-E524EC609B89}" destId="{46374BA9-E008-45BD-8A54-1C0335D4EC08}" srcOrd="2" destOrd="0" presId="urn:microsoft.com/office/officeart/2018/5/layout/IconCircleLabelList"/>
    <dgm:cxn modelId="{514F9DE9-64D3-4E43-B0AC-52AD4D8C896E}" type="presParOf" srcId="{10051AFA-A631-4352-9C8A-E524EC609B89}" destId="{20D46AA7-2CDA-4828-8194-997B1A038DC5}" srcOrd="3" destOrd="0" presId="urn:microsoft.com/office/officeart/2018/5/layout/IconCircleLabelList"/>
    <dgm:cxn modelId="{618F6FD7-7DE2-4B3B-A090-F6D450EB2E42}" type="presParOf" srcId="{118AF6D5-F458-4CFE-B2DA-79A3BB91F300}" destId="{3A9120D7-281D-494A-ACE9-BD29E7971FB2}" srcOrd="3" destOrd="0" presId="urn:microsoft.com/office/officeart/2018/5/layout/IconCircleLabelList"/>
    <dgm:cxn modelId="{BD7F33AE-2248-4910-9324-609229B24A4A}" type="presParOf" srcId="{118AF6D5-F458-4CFE-B2DA-79A3BB91F300}" destId="{E2992D2E-7D34-4BC5-8C56-1A60C19002DC}" srcOrd="4" destOrd="0" presId="urn:microsoft.com/office/officeart/2018/5/layout/IconCircleLabelList"/>
    <dgm:cxn modelId="{9FBB509D-A685-4FA0-9B9C-86DEE1C8DF03}" type="presParOf" srcId="{E2992D2E-7D34-4BC5-8C56-1A60C19002DC}" destId="{2AFF8FB8-9041-405E-BB9E-FF82FEFD161D}" srcOrd="0" destOrd="0" presId="urn:microsoft.com/office/officeart/2018/5/layout/IconCircleLabelList"/>
    <dgm:cxn modelId="{98D983DB-CD4F-4927-BB23-88B2C6CA3368}" type="presParOf" srcId="{E2992D2E-7D34-4BC5-8C56-1A60C19002DC}" destId="{334599D6-6A1C-4A98-8D8E-56470100D375}" srcOrd="1" destOrd="0" presId="urn:microsoft.com/office/officeart/2018/5/layout/IconCircleLabelList"/>
    <dgm:cxn modelId="{6E94E20D-E6EF-48AE-9E5E-0089DD485AD9}" type="presParOf" srcId="{E2992D2E-7D34-4BC5-8C56-1A60C19002DC}" destId="{51FB21AB-2366-4B71-9481-FF9C589E08DA}" srcOrd="2" destOrd="0" presId="urn:microsoft.com/office/officeart/2018/5/layout/IconCircleLabelList"/>
    <dgm:cxn modelId="{C151C28F-E4D1-43A4-9EC8-BCB0A696444F}" type="presParOf" srcId="{E2992D2E-7D34-4BC5-8C56-1A60C19002DC}" destId="{43C33CEA-387A-4439-915A-AC2B9DA08C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E2B3-C0A3-4B31-945F-D6FA2D9C9D6B}">
      <dsp:nvSpPr>
        <dsp:cNvPr id="0" name=""/>
        <dsp:cNvSpPr/>
      </dsp:nvSpPr>
      <dsp:spPr>
        <a:xfrm>
          <a:off x="8108" y="0"/>
          <a:ext cx="5756790" cy="3209902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87" tIns="60960" rIns="812347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Using a sample of 200 runners, what is the estimated finish time for runners whose half marathon split in 62 minutes?  </a:t>
          </a:r>
        </a:p>
      </dsp:txBody>
      <dsp:txXfrm>
        <a:off x="8108" y="0"/>
        <a:ext cx="5355552" cy="3209902"/>
      </dsp:txXfrm>
    </dsp:sp>
    <dsp:sp modelId="{82A69C08-79B7-4B81-B724-CFA005EB91B4}">
      <dsp:nvSpPr>
        <dsp:cNvPr id="0" name=""/>
        <dsp:cNvSpPr/>
      </dsp:nvSpPr>
      <dsp:spPr>
        <a:xfrm>
          <a:off x="4613540" y="0"/>
          <a:ext cx="5756790" cy="3209902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87" tIns="60960" rIns="203087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Why 62 minutes?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The fastest half splits in the first 200 runners are around </a:t>
          </a:r>
          <a:r>
            <a:rPr lang="en-US" sz="1900" b="1" kern="1200"/>
            <a:t>1 hour 2 minutes (≈62 minutes)</a:t>
          </a:r>
          <a:r>
            <a:rPr lang="en-US" sz="1900" kern="120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The slowest half splits in that group are closer to </a:t>
          </a:r>
          <a:r>
            <a:rPr lang="en-US" sz="1900" b="1" kern="1200"/>
            <a:t>1 hour 16 minutes (≈76 minutes)</a:t>
          </a:r>
          <a:r>
            <a:rPr lang="en-US" sz="1900" kern="120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Most elite runners in the first 200 finishers hit the halfway mark between </a:t>
          </a:r>
          <a:r>
            <a:rPr lang="en-US" sz="1900" b="1" kern="1200"/>
            <a:t>1:02 and 1:14</a:t>
          </a:r>
          <a:r>
            <a:rPr lang="en-US" sz="1900" kern="1200"/>
            <a:t>.</a:t>
          </a:r>
        </a:p>
      </dsp:txBody>
      <dsp:txXfrm>
        <a:off x="5416016" y="0"/>
        <a:ext cx="4151839" cy="3209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A743E-7312-4A39-B9CB-2D4B3C91D6BC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C0E3E-7207-43F1-855B-3257616E303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F6630-3720-4317-867E-D519250B968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Real time pacing decisions. </a:t>
          </a:r>
        </a:p>
      </dsp:txBody>
      <dsp:txXfrm>
        <a:off x="75768" y="3053169"/>
        <a:ext cx="3093750" cy="720000"/>
      </dsp:txXfrm>
    </dsp:sp>
    <dsp:sp modelId="{04E0C547-C8B6-452B-91A4-4D608A1BF05F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A7568-2044-4427-9880-E34EF0D5203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6AA7-2CDA-4828-8194-997B1A038DC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Goal setting strategy. </a:t>
          </a:r>
        </a:p>
      </dsp:txBody>
      <dsp:txXfrm>
        <a:off x="3710925" y="3053169"/>
        <a:ext cx="3093750" cy="720000"/>
      </dsp:txXfrm>
    </dsp:sp>
    <dsp:sp modelId="{2AFF8FB8-9041-405E-BB9E-FF82FEFD161D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599D6-6A1C-4A98-8D8E-56470100D375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33CEA-387A-4439-915A-AC2B9DA08C8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Performance analysis. 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46DB-831A-F94E-B64D-342B2D595C7A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779E-D893-8F45-951F-1F1AE3773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F779E-D893-8F45-951F-1F1AE3773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50DF-1CE8-1C57-5586-67A43F1C7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6CA20-8C82-439C-68BD-449113E56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A8AD6-99CC-CFD9-08BD-1DF3F1AC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2675-593A-91E4-69C7-1459BDD9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D4381-9955-5FBE-F401-0AC7BAE7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3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910A-57A3-7DD3-E176-987BC67C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8DC2D-7BF0-C8FD-DBB6-5FD4EC9FE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D6A4-C7FF-525C-BEE5-2C4326DE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AD060-B1AC-4466-4627-609FC45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1B0C-28EC-CC5F-7779-29E73AC9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EE46EA-E894-6495-AE69-6FD5E4C28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3B746-D90E-CA26-C8BE-907722310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BDF13-A8B5-152F-9F95-DA9CFA4A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AC3B3-129D-B739-4EE2-B3B820CF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80A6-0790-7C5A-E157-BE18C7F7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608B-3F8A-425C-7698-16D8A975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FC12-268B-C0F0-28A1-963D1748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1729-DCB4-A921-5BDD-802DD94C7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E7A88-98FE-FDED-4AFA-8E4139E1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936F-C0CB-F73E-628E-2B0A9CC8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2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0589-C4B2-A2FB-94BD-63857F40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821F-AEA1-574B-7801-29CB6DB06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07D7-F2CD-5784-52A8-70940564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9E60-2B40-1D80-6AAC-5F683513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88578-D821-5C69-2BC9-8FD28B40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65C8-FC22-59D4-01A8-AC1F998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5603-899F-1039-4A71-8A265074A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B2F7A-FBFB-58FA-A42E-B769985AF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6A9F9-F6F9-DC96-D3AA-6A4ECC54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417A-ECA7-D3E8-75AA-3803D778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01321-60B5-122C-B17C-D618BD2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AF3B-5E45-169E-5E55-5D16EA64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9FCA0-443C-7D40-5F46-5320FEF96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0B42F-3D2B-E92F-801F-FE1809BC4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0AD0E-310D-2A7B-6DED-7D49FCCEA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AF7A0-36B7-9BF0-18DF-6A616D4C0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15AA-EB8D-6439-C421-9EAB0C4A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4CE8E-2BEA-92B8-1084-AC0CBF13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D30AA-F924-F14D-FDA5-8B606F1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6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FC5-322B-0F72-75F7-68459CDC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CFC35-349F-1BB4-B88A-65AE1D95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4E32C-9DB5-A1A4-0718-44C7CAFB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AB317-9A42-2761-197C-7D7B1772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8EF68-4966-5172-9198-3A1134BD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C52C7-5A88-CB5F-0DF6-EF8FA6DA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6D0BF-6E75-B370-792A-4E58BD61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3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A450-3787-029C-1A44-442991A2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6D88-370A-79CE-2C2B-42150C392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65780-85DB-F27E-A486-124D22075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FA8C-BD20-653A-70AC-C81C3A448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ECF59-5A8A-33AF-3C39-CB66FB28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59733-E137-7881-5645-24B4324D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4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8E4A4-954F-B4E5-911A-E23101DC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B9854-13AB-7E59-3062-E107E7FF5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A37F7-1560-89FA-F4B1-D722C2F07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7A3CE-16B1-CC3A-7B28-650780B5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FEC68-133A-8FDE-14F3-1BF18FEE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5154F-6B25-37AA-D281-A940E483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5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FFFE2-3077-C1A6-617C-98625D5F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30EA4-B8D5-FEF7-6367-256D2357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A2A94-D790-7D13-FA89-92E096136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9D6A-E120-8748-9D63-9EF860E0939E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E81F6-2A01-6F0F-F51E-328264C6C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54356-F376-22EE-7615-2B1E9DE06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1C33-D8D9-114B-AC45-68BF4D0D0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5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Person In A Track Field">
            <a:extLst>
              <a:ext uri="{FF2B5EF4-FFF2-40B4-BE49-F238E27FC236}">
                <a16:creationId xmlns:a16="http://schemas.microsoft.com/office/drawing/2014/main" id="{B865FA29-8CFD-ECEA-9EB5-5C1D7F25A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F61E9-5D31-9889-308B-DB83F5534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Modern No. 20"/>
              </a:rPr>
              <a:t>What Influences Marathon Performance? A Statistical Analysis of Boston Marathon Data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EA19B-D4E9-9FEE-E0B4-68D6F0D64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Jada Norris, Olivia Overholt, Carson Cochrane, AnnCathrine Beissel 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1691D-9EEE-7335-9047-2F28E6D1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29" y="1186853"/>
            <a:ext cx="3647381" cy="4480726"/>
          </a:xfrm>
        </p:spPr>
        <p:txBody>
          <a:bodyPr>
            <a:normAutofit/>
          </a:bodyPr>
          <a:lstStyle/>
          <a:p>
            <a:pPr algn="r"/>
            <a:r>
              <a:rPr lang="en-US" sz="6100">
                <a:latin typeface="Modern No. 20" panose="02070704070505020303" pitchFamily="18" charset="77"/>
              </a:rPr>
              <a:t>Summary of Pacing Ratio Analysis </a:t>
            </a:r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03049D2-9A5E-4BBB-5EC2-8D27F3E3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Top performers: pacing ratio ≈ 2.0 → consistent pacing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Mid-pack: pacing ratio &gt; 2.0 → more slowdown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Gender differences minimal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Slight fatigue increase in older runners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u="none" strike="noStrike">
                <a:effectLst/>
              </a:rPr>
              <a:t>Performance level is the strongest pacing predictor</a:t>
            </a:r>
            <a:endParaRPr lang="en-US" sz="2400" b="0" i="0" u="none" strike="noStrike">
              <a:effectLst/>
            </a:endParaRP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8325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A2F34-732D-9408-8190-DBA21720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Modern No. 20"/>
                <a:ea typeface="+mj-lt"/>
                <a:cs typeface="+mj-lt"/>
              </a:rPr>
              <a:t>Predicting Marathon Finish Times Using Regression</a:t>
            </a:r>
            <a:endParaRPr lang="en-US" sz="4800">
              <a:latin typeface="Modern No. 2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695CC0E-63A2-C725-15DD-3B6F3FFD8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18227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511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96278-7439-826B-2091-F2C7B85B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latin typeface="Modern No. 20"/>
                <a:ea typeface="Calibri Light"/>
                <a:cs typeface="Calibri Light"/>
              </a:rPr>
              <a:t>Method and Calculation</a:t>
            </a:r>
            <a:endParaRPr lang="en-US" sz="4800">
              <a:solidFill>
                <a:srgbClr val="FFFFFF"/>
              </a:solidFill>
              <a:latin typeface="Modern No. 20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051982-0320-1B16-FAD9-22651436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     </a:t>
            </a:r>
          </a:p>
          <a:p>
            <a:pPr marL="0" indent="0">
              <a:buNone/>
            </a:pPr>
            <a:endParaRPr lang="en-US" sz="22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Content Placeholder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C3BB320A-0860-DE22-4C8E-7C2A67E4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" y="1999975"/>
            <a:ext cx="11958014" cy="44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9C18-4DC7-9407-D072-4354A926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dern No. 20"/>
                <a:ea typeface="Calibri Light"/>
                <a:cs typeface="Calibri Light"/>
              </a:rPr>
              <a:t>Why this matters? </a:t>
            </a:r>
            <a:endParaRPr lang="en-US">
              <a:latin typeface="Modern No. 2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3790A4-0741-E839-8956-43AD6D591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875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65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3744E-447A-2F04-2011-4A6F99D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Modern No. 20"/>
              </a:rPr>
              <a:t>How Age and Gender Influence Marathon Pacing Efficiency</a:t>
            </a:r>
            <a:br>
              <a:rPr lang="en-US" sz="5400" b="1"/>
            </a:br>
            <a:endParaRPr lang="en-US" sz="5400" b="1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9021-3442-BB53-BE6C-BC6DD9AEC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How does age modify the relationship between half-marathon time and full-marathon finish time, and does this effect differ between men and women?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endParaRPr lang="en-US" sz="2200"/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Data: 13,152 Boston Marathon runners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Variables analyzed: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Half time (min)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Full time (min)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Age group (18-34, 45-49, 50-54)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Gender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/>
              <a:t>Method: Boxplots + Scatterplot + Multiple Regression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2206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B510-B720-8668-272C-A9D664F4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Modern No. 20"/>
              </a:rPr>
              <a:t>Visualizing Half &amp; Full Marathon Times </a:t>
            </a:r>
            <a:br>
              <a:rPr lang="en-US"/>
            </a:b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39AC647-FEB7-2520-2CC8-584CA7CA70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434307"/>
            <a:ext cx="4800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18A920-F1EF-A7B4-EFC5-EB323A37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93" y="1434307"/>
            <a:ext cx="4233863" cy="311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726CA-4CBB-2592-9C03-CC50B662F5CB}"/>
              </a:ext>
            </a:extLst>
          </p:cNvPr>
          <p:cNvSpPr txBox="1"/>
          <p:nvPr/>
        </p:nvSpPr>
        <p:spPr>
          <a:xfrm>
            <a:off x="838200" y="4813774"/>
            <a:ext cx="57864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Half time strongly predicts full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Men and women pacing distributions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 No major gender differences in pacing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06003-7BD5-7EA8-ED4E-5C4399FB8968}"/>
              </a:ext>
            </a:extLst>
          </p:cNvPr>
          <p:cNvSpPr txBox="1"/>
          <p:nvPr/>
        </p:nvSpPr>
        <p:spPr>
          <a:xfrm>
            <a:off x="6550818" y="4813774"/>
            <a:ext cx="423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Tight linear trend between half and full marathon times</a:t>
            </a:r>
          </a:p>
        </p:txBody>
      </p:sp>
    </p:spTree>
    <p:extLst>
      <p:ext uri="{BB962C8B-B14F-4D97-AF65-F5344CB8AC3E}">
        <p14:creationId xmlns:p14="http://schemas.microsoft.com/office/powerpoint/2010/main" val="73238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8D10-E6E1-9A25-B714-E23685E3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dern No. 20"/>
              </a:rPr>
              <a:t>Regression Findings &amp; What They Tell Us</a:t>
            </a:r>
            <a:br>
              <a:rPr lang="en-US">
                <a:solidFill>
                  <a:schemeClr val="accent1">
                    <a:lumMod val="75000"/>
                  </a:schemeClr>
                </a:solidFill>
              </a:rPr>
            </a:b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8EAB0-05AB-5245-94EB-68A0B81D3265}"/>
              </a:ext>
            </a:extLst>
          </p:cNvPr>
          <p:cNvSpPr txBox="1"/>
          <p:nvPr/>
        </p:nvSpPr>
        <p:spPr>
          <a:xfrm>
            <a:off x="3596654" y="1243787"/>
            <a:ext cx="4405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Half-marathon time: p &lt; .001 (strongest predictor)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Gender: NOT significant (p = .13)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Age: small but significant effect (p = .03)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Gender × Half Time: not significant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Age × Half Time: not significant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2136-457F-260C-9008-65DFC20BE1E0}"/>
              </a:ext>
            </a:extLst>
          </p:cNvPr>
          <p:cNvSpPr txBox="1"/>
          <p:nvPr/>
        </p:nvSpPr>
        <p:spPr>
          <a:xfrm>
            <a:off x="8184354" y="1690688"/>
            <a:ext cx="3776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</a:rPr>
              <a:t>Key Take Away: </a:t>
            </a:r>
          </a:p>
          <a:p>
            <a:r>
              <a:rPr lang="en-US" sz="1600" b="1" i="1"/>
              <a:t>Pacing strategy — not age or gender — drives marathon performance.</a:t>
            </a:r>
            <a:endParaRPr lang="en-US" sz="1600" b="1"/>
          </a:p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45F3519-8A4B-9F45-43BF-F12B6B01E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548670"/>
              </p:ext>
            </p:extLst>
          </p:nvPr>
        </p:nvGraphicFramePr>
        <p:xfrm>
          <a:off x="833437" y="1201699"/>
          <a:ext cx="9401171" cy="5572043"/>
        </p:xfrm>
        <a:graphic>
          <a:graphicData uri="http://schemas.openxmlformats.org/drawingml/2006/table">
            <a:tbl>
              <a:tblPr/>
              <a:tblGrid>
                <a:gridCol w="1036193">
                  <a:extLst>
                    <a:ext uri="{9D8B030D-6E8A-4147-A177-3AD203B41FA5}">
                      <a16:colId xmlns:a16="http://schemas.microsoft.com/office/drawing/2014/main" val="3641844118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1101242663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4185995008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3301659173"/>
                    </a:ext>
                  </a:extLst>
                </a:gridCol>
                <a:gridCol w="1111627">
                  <a:extLst>
                    <a:ext uri="{9D8B030D-6E8A-4147-A177-3AD203B41FA5}">
                      <a16:colId xmlns:a16="http://schemas.microsoft.com/office/drawing/2014/main" val="1118242653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2475904357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3988219952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3070789235"/>
                    </a:ext>
                  </a:extLst>
                </a:gridCol>
                <a:gridCol w="1036193">
                  <a:extLst>
                    <a:ext uri="{9D8B030D-6E8A-4147-A177-3AD203B41FA5}">
                      <a16:colId xmlns:a16="http://schemas.microsoft.com/office/drawing/2014/main" val="1361658772"/>
                    </a:ext>
                  </a:extLst>
                </a:gridCol>
              </a:tblGrid>
              <a:tr h="19722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Regression Statistics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41281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Multiple R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0.97995419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809576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 Square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0.96031021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21930"/>
                  </a:ext>
                </a:extLst>
              </a:tr>
              <a:tr h="39443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Adjusted R Square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0.96029511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60312"/>
                  </a:ext>
                </a:extLst>
              </a:tr>
              <a:tr h="39443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Standard Error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8.91963891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213828"/>
                  </a:ext>
                </a:extLst>
              </a:tr>
              <a:tr h="40852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Observations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13152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87366"/>
                  </a:ext>
                </a:extLst>
              </a:tr>
              <a:tr h="185520"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6809"/>
                  </a:ext>
                </a:extLst>
              </a:tr>
              <a:tr h="21130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ANOVA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500266"/>
                  </a:ext>
                </a:extLst>
              </a:tr>
              <a:tr h="3944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df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SS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MS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Significance F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246196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Regression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25305846.5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5061169.29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63614.5292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343838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Residual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13146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1045895.21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79.5599583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258866"/>
                  </a:ext>
                </a:extLst>
              </a:tr>
              <a:tr h="21130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13151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26351741.7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316111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637158"/>
                  </a:ext>
                </a:extLst>
              </a:tr>
              <a:tr h="3944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Coefficients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Standard Error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 Stat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P-value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Lower 95%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Upper 95%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Lower 95.0%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Upper 95.0%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89976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Intercept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-15.325006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1.78549322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-8.5830658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1.0267E-17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-18.82483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-11.825181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-18.82483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-11.825181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677767"/>
                  </a:ext>
                </a:extLst>
              </a:tr>
              <a:tr h="39443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Gender Dummy 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1.48051121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0.9895091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1.49620778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0.13462352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-0.4590696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3.42009198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-0.4590696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3.42009198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2059"/>
                  </a:ext>
                </a:extLst>
              </a:tr>
              <a:tr h="21415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age_mid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-0.1018859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0.0469689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-2.1692207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0.03008379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-0.1939517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-0.0098201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-0.1939517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-0.0098201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526446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half_age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0.00047799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0.00042395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1.12746876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0.25956492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-0.000353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0.001309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-0.000353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0.001309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736938"/>
                  </a:ext>
                </a:extLst>
              </a:tr>
              <a:tr h="19722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half_gender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0.01456961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0.00931125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1.56473207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0.11766982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-0.0036818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0.03282101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-0.0036818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0.03282101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085343"/>
                  </a:ext>
                </a:extLst>
              </a:tr>
              <a:tr h="40852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Half Time Min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2.2383109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0.01642657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136.261617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0.000000000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8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2.20611245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2.27050935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2.20611245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2.27050935</a:t>
                      </a: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819978"/>
                  </a:ext>
                </a:extLst>
              </a:tr>
              <a:tr h="185520"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283" marR="8283" marT="828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524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9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C8E87-C350-2091-D00E-B616C76D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1" y="386930"/>
            <a:ext cx="10901419" cy="1298448"/>
          </a:xfrm>
        </p:spPr>
        <p:txBody>
          <a:bodyPr anchor="b">
            <a:noAutofit/>
          </a:bodyPr>
          <a:lstStyle/>
          <a:p>
            <a:r>
              <a:rPr lang="en-US" sz="5400">
                <a:latin typeface="Modern No. 20" panose="02070704070505020303" pitchFamily="18" charset="77"/>
              </a:rPr>
              <a:t>Performance-Based Pacing Strategy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62CF-0CCB-D21F-5C83-19CA1CFC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54" y="2389218"/>
            <a:ext cx="4189064" cy="363945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Pacing ratio = Full Marathon Time ÷ Half-Marathon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Top performers slow less → more efficient pacing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effectLst/>
              </a:rPr>
              <a:t>Mid-pack pace drop shown by steeper line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A graph showing the difference between a runner and a runner&#10;&#10;Description automatically generated">
            <a:extLst>
              <a:ext uri="{FF2B5EF4-FFF2-40B4-BE49-F238E27FC236}">
                <a16:creationId xmlns:a16="http://schemas.microsoft.com/office/drawing/2014/main" id="{EF1C03AC-0183-6648-B275-2335DF87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372" y="2389218"/>
            <a:ext cx="6364438" cy="35799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1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5BB62-7203-1C59-2CBC-5B671915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>
                <a:latin typeface="Modern No. 20" panose="02070704070505020303" pitchFamily="18" charset="77"/>
              </a:rPr>
              <a:t>Example Pacing Differences: Under-30 Runners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5EAA-57C6-6E99-FCAA-624B209E5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456" y="805107"/>
            <a:ext cx="6007608" cy="126472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Both are young, but performance differences still show stronger pacing in top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Reinforces pacing efficiency isn’t just age-related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FDE1E9E0-FF2B-7F48-8F6F-3C8BDDF1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2" y="4215036"/>
            <a:ext cx="6585396" cy="2469524"/>
          </a:xfrm>
          <a:prstGeom prst="rect">
            <a:avLst/>
          </a:prstGeom>
        </p:spPr>
      </p:pic>
      <p:pic>
        <p:nvPicPr>
          <p:cNvPr id="5" name="Picture 4" descr="A table with numbers and a few digits&#10;&#10;Description automatically generated with medium confidence">
            <a:extLst>
              <a:ext uri="{FF2B5EF4-FFF2-40B4-BE49-F238E27FC236}">
                <a16:creationId xmlns:a16="http://schemas.microsoft.com/office/drawing/2014/main" id="{E3EFC662-72A6-6A47-BF3B-B633E779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67" y="2123089"/>
            <a:ext cx="6490961" cy="2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4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ced Data Project" id="{F5C3D3F5-1FAD-9841-9C0D-6680F7ECECEB}" vid="{CAEE4EEC-21E8-3C47-B6ED-B3895F216E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What Influences Marathon Performance? A Statistical Analysis of Boston Marathon Data</vt:lpstr>
      <vt:lpstr>Predicting Marathon Finish Times Using Regression</vt:lpstr>
      <vt:lpstr>Method and Calculation</vt:lpstr>
      <vt:lpstr>Why this matters? </vt:lpstr>
      <vt:lpstr>How Age and Gender Influence Marathon Pacing Efficiency </vt:lpstr>
      <vt:lpstr>Visualizing Half &amp; Full Marathon Times  </vt:lpstr>
      <vt:lpstr>Regression Findings &amp; What They Tell Us </vt:lpstr>
      <vt:lpstr>Performance-Based Pacing Strategy </vt:lpstr>
      <vt:lpstr>Example Pacing Differences: Under-30 Runners</vt:lpstr>
      <vt:lpstr>Summary of Pacing Ratio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Overholt, Olivia</dc:creator>
  <cp:revision>1</cp:revision>
  <dcterms:created xsi:type="dcterms:W3CDTF">2025-12-02T03:44:55Z</dcterms:created>
  <dcterms:modified xsi:type="dcterms:W3CDTF">2025-12-03T16:42:01Z</dcterms:modified>
</cp:coreProperties>
</file>